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336" r:id="rId4"/>
    <p:sldId id="337" r:id="rId5"/>
    <p:sldId id="326" r:id="rId6"/>
    <p:sldId id="258" r:id="rId7"/>
    <p:sldId id="328" r:id="rId8"/>
    <p:sldId id="309" r:id="rId9"/>
    <p:sldId id="338" r:id="rId10"/>
    <p:sldId id="339" r:id="rId11"/>
    <p:sldId id="340" r:id="rId12"/>
    <p:sldId id="341" r:id="rId13"/>
    <p:sldId id="342" r:id="rId14"/>
    <p:sldId id="310" r:id="rId15"/>
    <p:sldId id="311" r:id="rId16"/>
    <p:sldId id="314" r:id="rId17"/>
    <p:sldId id="315" r:id="rId18"/>
    <p:sldId id="343" r:id="rId19"/>
    <p:sldId id="344" r:id="rId20"/>
    <p:sldId id="316" r:id="rId21"/>
    <p:sldId id="317" r:id="rId22"/>
    <p:sldId id="318" r:id="rId23"/>
    <p:sldId id="319" r:id="rId24"/>
    <p:sldId id="321" r:id="rId25"/>
    <p:sldId id="322" r:id="rId26"/>
    <p:sldId id="323" r:id="rId27"/>
    <p:sldId id="324" r:id="rId28"/>
    <p:sldId id="331" r:id="rId29"/>
    <p:sldId id="325" r:id="rId30"/>
    <p:sldId id="330" r:id="rId31"/>
    <p:sldId id="332" r:id="rId32"/>
    <p:sldId id="333" r:id="rId33"/>
    <p:sldId id="334" r:id="rId34"/>
    <p:sldId id="335" r:id="rId35"/>
  </p:sldIdLst>
  <p:sldSz cx="9144000" cy="5143500" type="screen16x9"/>
  <p:notesSz cx="6858000" cy="9144000"/>
  <p:embeddedFontLst>
    <p:embeddedFont>
      <p:font typeface="Zen Kaku Gothic New" panose="020B0604020202020204" charset="-128"/>
      <p:regular r:id="rId38"/>
      <p:bold r:id="rId39"/>
    </p:embeddedFont>
    <p:embeddedFont>
      <p:font typeface="Archivo Medium" panose="020B0604020202020204" charset="0"/>
      <p:regular r:id="rId40"/>
      <p:bold r:id="rId41"/>
      <p:italic r:id="rId42"/>
      <p:boldItalic r:id="rId43"/>
    </p:embeddedFont>
    <p:embeddedFont>
      <p:font typeface="Bebas Neue" panose="020B0606020202050201" pitchFamily="34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Segoe Print" panose="02000600000000000000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100D6F-BFBD-635E-2370-5872258162BC}" v="8" dt="2023-10-23T22:27:18.884"/>
  </p1510:revLst>
</p1510:revInfo>
</file>

<file path=ppt/tableStyles.xml><?xml version="1.0" encoding="utf-8"?>
<a:tblStyleLst xmlns:a="http://schemas.openxmlformats.org/drawingml/2006/main" def="{6468088A-CA77-48D0-ABF6-1F3017DE1358}">
  <a:tblStyle styleId="{6468088A-CA77-48D0-ABF6-1F3017DE1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4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tet Arkar Lin Naing" userId="S::j23039961@student.newinti.edu.my::3a7ac76a-8cbf-4a15-9a0f-4edc9d067d3b" providerId="AD" clId="Web-{EE100D6F-BFBD-635E-2370-5872258162BC}"/>
    <pc:docChg chg="delSld">
      <pc:chgData name="Htet Arkar Lin Naing" userId="S::j23039961@student.newinti.edu.my::3a7ac76a-8cbf-4a15-9a0f-4edc9d067d3b" providerId="AD" clId="Web-{EE100D6F-BFBD-635E-2370-5872258162BC}" dt="2023-10-23T22:27:18.884" v="7"/>
      <pc:docMkLst>
        <pc:docMk/>
      </pc:docMkLst>
      <pc:sldChg chg="del">
        <pc:chgData name="Htet Arkar Lin Naing" userId="S::j23039961@student.newinti.edu.my::3a7ac76a-8cbf-4a15-9a0f-4edc9d067d3b" providerId="AD" clId="Web-{EE100D6F-BFBD-635E-2370-5872258162BC}" dt="2023-10-23T22:26:54.977" v="0"/>
        <pc:sldMkLst>
          <pc:docMk/>
          <pc:sldMk cId="1503917285" sldId="313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08.181" v="3"/>
        <pc:sldMkLst>
          <pc:docMk/>
          <pc:sldMk cId="1065392849" sldId="320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16.321" v="6"/>
        <pc:sldMkLst>
          <pc:docMk/>
          <pc:sldMk cId="2331432878" sldId="329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02.665" v="1"/>
        <pc:sldMkLst>
          <pc:docMk/>
          <pc:sldMk cId="3580398430" sldId="345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05.196" v="2"/>
        <pc:sldMkLst>
          <pc:docMk/>
          <pc:sldMk cId="2303233174" sldId="346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11.196" v="4"/>
        <pc:sldMkLst>
          <pc:docMk/>
          <pc:sldMk cId="3882186666" sldId="347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13.978" v="5"/>
        <pc:sldMkLst>
          <pc:docMk/>
          <pc:sldMk cId="3296101635" sldId="348"/>
        </pc:sldMkLst>
      </pc:sldChg>
      <pc:sldChg chg="del">
        <pc:chgData name="Htet Arkar Lin Naing" userId="S::j23039961@student.newinti.edu.my::3a7ac76a-8cbf-4a15-9a0f-4edc9d067d3b" providerId="AD" clId="Web-{EE100D6F-BFBD-635E-2370-5872258162BC}" dt="2023-10-23T22:27:18.884" v="7"/>
        <pc:sldMkLst>
          <pc:docMk/>
          <pc:sldMk cId="2957210238" sldId="3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22B88C-791E-A25C-0E10-5567282A98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6561A-6A2A-2476-3695-F7BAA163D4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4395B-C03C-41FE-B7F7-C721D9854F10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620C4-C374-CD73-E09B-5D9008BC78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9D7AA-B6D5-311C-7179-BE1BBF1605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A414-F24E-4A9C-9997-2B9C7CDE3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6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c15748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c15748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136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2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98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1e0d64e0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1e0d64e0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79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41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65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1e0d64e0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1e0d64e0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89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876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800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86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31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841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26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518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1e0d64e0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1e0d64e0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757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194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586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676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363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10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564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1e0d64e0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1e0d64e0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817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219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441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257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15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59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c15748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c15748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6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1e0d64e0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1e0d64e0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47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07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1e0d64e03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1e0d64e03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23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13575" y="1166900"/>
            <a:ext cx="4438500" cy="22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813575" y="3500800"/>
            <a:ext cx="443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9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9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9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9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713225" y="1488700"/>
            <a:ext cx="43224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13225" y="2150000"/>
            <a:ext cx="43224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146700" y="12060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/>
          <p:nvPr/>
        </p:nvSpPr>
        <p:spPr>
          <a:xfrm>
            <a:off x="450623" y="33285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3"/>
          <p:cNvSpPr/>
          <p:nvPr/>
        </p:nvSpPr>
        <p:spPr>
          <a:xfrm>
            <a:off x="739138" y="33285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1027652" y="33287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3"/>
          <p:cNvSpPr/>
          <p:nvPr/>
        </p:nvSpPr>
        <p:spPr>
          <a:xfrm>
            <a:off x="8370288" y="26377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854975" y="1963238"/>
            <a:ext cx="24723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5666402" y="1958000"/>
            <a:ext cx="24723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1854975" y="3658650"/>
            <a:ext cx="24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5666402" y="3658650"/>
            <a:ext cx="24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5" hasCustomPrompt="1"/>
          </p:nvPr>
        </p:nvSpPr>
        <p:spPr>
          <a:xfrm>
            <a:off x="934903" y="1694300"/>
            <a:ext cx="788400" cy="51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934903" y="3394900"/>
            <a:ext cx="788400" cy="51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1854978" y="1591625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5666403" y="15872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1854978" y="32878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666403" y="32878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146700" y="18525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1"/>
          <p:cNvSpPr/>
          <p:nvPr/>
        </p:nvSpPr>
        <p:spPr>
          <a:xfrm>
            <a:off x="450623" y="397500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31"/>
          <p:cNvSpPr/>
          <p:nvPr/>
        </p:nvSpPr>
        <p:spPr>
          <a:xfrm>
            <a:off x="739138" y="397500"/>
            <a:ext cx="192600" cy="19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31"/>
          <p:cNvSpPr/>
          <p:nvPr/>
        </p:nvSpPr>
        <p:spPr>
          <a:xfrm>
            <a:off x="1027652" y="39752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1"/>
          <p:cNvSpPr/>
          <p:nvPr/>
        </p:nvSpPr>
        <p:spPr>
          <a:xfrm>
            <a:off x="8370288" y="32842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146700" y="185250"/>
            <a:ext cx="8850600" cy="4773000"/>
          </a:xfrm>
          <a:prstGeom prst="roundRect">
            <a:avLst>
              <a:gd name="adj" fmla="val 3603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/>
          <p:cNvSpPr/>
          <p:nvPr/>
        </p:nvSpPr>
        <p:spPr>
          <a:xfrm>
            <a:off x="450623" y="397500"/>
            <a:ext cx="192600" cy="1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32"/>
          <p:cNvSpPr/>
          <p:nvPr/>
        </p:nvSpPr>
        <p:spPr>
          <a:xfrm>
            <a:off x="739138" y="397500"/>
            <a:ext cx="192600" cy="1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32"/>
          <p:cNvSpPr/>
          <p:nvPr/>
        </p:nvSpPr>
        <p:spPr>
          <a:xfrm>
            <a:off x="1027652" y="397529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32"/>
          <p:cNvSpPr/>
          <p:nvPr/>
        </p:nvSpPr>
        <p:spPr>
          <a:xfrm>
            <a:off x="8370288" y="328425"/>
            <a:ext cx="323100" cy="323100"/>
          </a:xfrm>
          <a:prstGeom prst="mathMultiply">
            <a:avLst>
              <a:gd name="adj1" fmla="val 3124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●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New"/>
              <a:buChar char="○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New"/>
              <a:buChar char="■"/>
              <a:defRPr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77" r:id="rId5"/>
    <p:sldLayoutId id="2147483678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ctrTitle"/>
          </p:nvPr>
        </p:nvSpPr>
        <p:spPr>
          <a:xfrm>
            <a:off x="894256" y="1160177"/>
            <a:ext cx="8545579" cy="22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 to Python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E6B1-B550-6FF1-D746-179FA13E3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270" y="4354688"/>
            <a:ext cx="1351430" cy="475800"/>
          </a:xfrm>
          <a:scene3d>
            <a:camera prst="perspectiveFront"/>
            <a:lightRig rig="threePt" dir="t"/>
          </a:scene3d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Segoe Print" panose="02000600000000000000" pitchFamily="2" charset="0"/>
              </a:rPr>
              <a:t>Techtonic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-96015"/>
            <a:ext cx="7719986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Download latest version of Python </a:t>
            </a:r>
            <a:endParaRPr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150000"/>
            <a:ext cx="4322400" cy="5125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2625D-A984-0522-AC9C-D828E5AE0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1" y="1177973"/>
            <a:ext cx="5997389" cy="35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-96015"/>
            <a:ext cx="7719986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Installing latest version of Python </a:t>
            </a:r>
            <a:endParaRPr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150000"/>
            <a:ext cx="4322400" cy="5125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omputer screen with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859961B-8C9C-C51E-9392-A01B34F7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2" y="1177973"/>
            <a:ext cx="6470012" cy="36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8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-96015"/>
            <a:ext cx="7719986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Installation complete</a:t>
            </a:r>
            <a:endParaRPr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150000"/>
            <a:ext cx="4322400" cy="5125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CD42B4-9F0A-6E35-5318-4B88800F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2" y="1307690"/>
            <a:ext cx="6041923" cy="33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/>
          <p:nvPr/>
        </p:nvSpPr>
        <p:spPr>
          <a:xfrm>
            <a:off x="964454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8"/>
          <p:cNvSpPr/>
          <p:nvPr/>
        </p:nvSpPr>
        <p:spPr>
          <a:xfrm>
            <a:off x="4775877" y="15872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8"/>
          <p:cNvSpPr/>
          <p:nvPr/>
        </p:nvSpPr>
        <p:spPr>
          <a:xfrm>
            <a:off x="4775877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38"/>
          <p:cNvSpPr/>
          <p:nvPr/>
        </p:nvSpPr>
        <p:spPr>
          <a:xfrm>
            <a:off x="964515" y="15916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- 1</a:t>
            </a:r>
            <a:endParaRPr i="1"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 idx="5"/>
          </p:nvPr>
        </p:nvSpPr>
        <p:spPr>
          <a:xfrm>
            <a:off x="934903" y="16943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title" idx="6"/>
          </p:nvPr>
        </p:nvSpPr>
        <p:spPr>
          <a:xfrm>
            <a:off x="934903" y="33949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 idx="7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title" idx="8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5" name="Google Shape;535;p38"/>
          <p:cNvSpPr txBox="1">
            <a:spLocks noGrp="1"/>
          </p:cNvSpPr>
          <p:nvPr>
            <p:ph type="subTitle" idx="9"/>
          </p:nvPr>
        </p:nvSpPr>
        <p:spPr>
          <a:xfrm>
            <a:off x="1877340" y="17444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Python?</a:t>
            </a:r>
            <a:endParaRPr dirty="0"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3"/>
          </p:nvPr>
        </p:nvSpPr>
        <p:spPr>
          <a:xfrm>
            <a:off x="5666403" y="1753436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</a:t>
            </a:r>
            <a:endParaRPr dirty="0"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14"/>
          </p:nvPr>
        </p:nvSpPr>
        <p:spPr>
          <a:xfrm>
            <a:off x="1866272" y="36676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Sublime Text Download</a:t>
            </a: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5"/>
          </p:nvPr>
        </p:nvSpPr>
        <p:spPr>
          <a:xfrm>
            <a:off x="5707246" y="36676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First Python Program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0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6541994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Sublime Text</a:t>
            </a:r>
            <a:endParaRPr dirty="0"/>
          </a:p>
        </p:txBody>
      </p:sp>
      <p:sp>
        <p:nvSpPr>
          <p:cNvPr id="7" name="Google Shape;544;p39">
            <a:extLst>
              <a:ext uri="{FF2B5EF4-FFF2-40B4-BE49-F238E27FC236}">
                <a16:creationId xmlns:a16="http://schemas.microsoft.com/office/drawing/2014/main" id="{6240F5AE-73FB-CBB9-A49C-F3220AE7A8EE}"/>
              </a:ext>
            </a:extLst>
          </p:cNvPr>
          <p:cNvSpPr txBox="1">
            <a:spLocks/>
          </p:cNvSpPr>
          <p:nvPr/>
        </p:nvSpPr>
        <p:spPr>
          <a:xfrm>
            <a:off x="1315570" y="2121395"/>
            <a:ext cx="5997388" cy="127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4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1800" dirty="0"/>
              <a:t>https://www.sublimetext.com/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1E392-0EE1-28F2-174F-4C512B5B8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 to this link and download sublime text editor </a:t>
            </a:r>
          </a:p>
        </p:txBody>
      </p:sp>
    </p:spTree>
    <p:extLst>
      <p:ext uri="{BB962C8B-B14F-4D97-AF65-F5344CB8AC3E}">
        <p14:creationId xmlns:p14="http://schemas.microsoft.com/office/powerpoint/2010/main" val="132776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6541994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/>
              <a:t>our first python Program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8628" y="2405494"/>
            <a:ext cx="4814047" cy="1702582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>
                <a:solidFill>
                  <a:srgbClr val="00B050"/>
                </a:solidFill>
              </a:rPr>
              <a:t>(“Hello Python!!!”)</a:t>
            </a:r>
          </a:p>
          <a:p>
            <a:pPr marL="13970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pPr marL="139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	Hello Python!!!</a:t>
            </a:r>
          </a:p>
          <a:p>
            <a:pPr marL="13970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13970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/>
          <p:nvPr/>
        </p:nvSpPr>
        <p:spPr>
          <a:xfrm>
            <a:off x="964454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8"/>
          <p:cNvSpPr/>
          <p:nvPr/>
        </p:nvSpPr>
        <p:spPr>
          <a:xfrm>
            <a:off x="4775877" y="15872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8"/>
          <p:cNvSpPr/>
          <p:nvPr/>
        </p:nvSpPr>
        <p:spPr>
          <a:xfrm>
            <a:off x="4775877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38"/>
          <p:cNvSpPr/>
          <p:nvPr/>
        </p:nvSpPr>
        <p:spPr>
          <a:xfrm>
            <a:off x="964515" y="15916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- 2</a:t>
            </a:r>
            <a:endParaRPr i="1"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 idx="5"/>
          </p:nvPr>
        </p:nvSpPr>
        <p:spPr>
          <a:xfrm>
            <a:off x="934903" y="16943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title" idx="6"/>
          </p:nvPr>
        </p:nvSpPr>
        <p:spPr>
          <a:xfrm>
            <a:off x="934903" y="33949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 idx="7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title" idx="8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5" name="Google Shape;535;p38"/>
          <p:cNvSpPr txBox="1">
            <a:spLocks noGrp="1"/>
          </p:cNvSpPr>
          <p:nvPr>
            <p:ph type="subTitle" idx="9"/>
          </p:nvPr>
        </p:nvSpPr>
        <p:spPr>
          <a:xfrm>
            <a:off x="1877340" y="17444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3"/>
          </p:nvPr>
        </p:nvSpPr>
        <p:spPr>
          <a:xfrm>
            <a:off x="5666402" y="1753436"/>
            <a:ext cx="2950387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 Expression</a:t>
            </a:r>
            <a:endParaRPr dirty="0"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14"/>
          </p:nvPr>
        </p:nvSpPr>
        <p:spPr>
          <a:xfrm>
            <a:off x="1752852" y="3153791"/>
            <a:ext cx="2643378" cy="7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 Conversions</a:t>
            </a: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5"/>
          </p:nvPr>
        </p:nvSpPr>
        <p:spPr>
          <a:xfrm>
            <a:off x="5666402" y="3095083"/>
            <a:ext cx="2950387" cy="111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Function and Converting User Input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93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A variable is a named place in the memory where a programmer can store data and later retrieve the data using the variable “name”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How to create a variable?</a:t>
            </a:r>
          </a:p>
          <a:p>
            <a:pPr lvl="1" algn="just"/>
            <a:r>
              <a:rPr lang="en-US" b="1" dirty="0"/>
              <a:t>variable name = data(value that you want to store)</a:t>
            </a:r>
          </a:p>
          <a:p>
            <a:pPr lvl="1" algn="just"/>
            <a:r>
              <a:rPr lang="en-US" b="1" dirty="0">
                <a:solidFill>
                  <a:srgbClr val="00B050"/>
                </a:solidFill>
              </a:rPr>
              <a:t>X = 12</a:t>
            </a:r>
          </a:p>
          <a:p>
            <a:pPr lvl="1" algn="just"/>
            <a:r>
              <a:rPr lang="en-US" b="1" dirty="0">
                <a:solidFill>
                  <a:srgbClr val="00B050"/>
                </a:solidFill>
              </a:rPr>
              <a:t>Age = 20</a:t>
            </a:r>
          </a:p>
          <a:p>
            <a:pPr lvl="1" algn="just"/>
            <a:r>
              <a:rPr lang="en-US" b="1" dirty="0">
                <a:solidFill>
                  <a:srgbClr val="00B050"/>
                </a:solidFill>
              </a:rPr>
              <a:t>Name = “Jerry”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38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Reserved words to avoid when giving a variable name</a:t>
            </a:r>
            <a:endParaRPr sz="3000" dirty="0"/>
          </a:p>
        </p:txBody>
      </p:sp>
      <p:pic>
        <p:nvPicPr>
          <p:cNvPr id="6" name="Picture 5" descr="A computer screen with yellow text&#10;&#10;Description automatically generated">
            <a:extLst>
              <a:ext uri="{FF2B5EF4-FFF2-40B4-BE49-F238E27FC236}">
                <a16:creationId xmlns:a16="http://schemas.microsoft.com/office/drawing/2014/main" id="{05E24ACD-F322-2CDB-892E-7749B88CC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9314" r="17647" b="19402"/>
          <a:stretch/>
        </p:blipFill>
        <p:spPr>
          <a:xfrm>
            <a:off x="1109382" y="1684124"/>
            <a:ext cx="5616703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9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029869" y="-130553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Data types </a:t>
            </a:r>
            <a:endParaRPr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790" y="1326987"/>
            <a:ext cx="6393546" cy="2373405"/>
          </a:xfrm>
        </p:spPr>
        <p:txBody>
          <a:bodyPr/>
          <a:lstStyle/>
          <a:p>
            <a:pPr algn="just"/>
            <a:r>
              <a:rPr lang="en-US" b="1" dirty="0"/>
              <a:t>Numeric Data Types: integer(int), floating point numbers these are common numeric data type.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String Data Type(str): represent sequence of characters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Boolean Data Type(bool):  represent True or False 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Collection Data Types: list, tuple, </a:t>
            </a:r>
            <a:r>
              <a:rPr lang="en-US" b="1" dirty="0" err="1"/>
              <a:t>dict</a:t>
            </a:r>
            <a:r>
              <a:rPr lang="en-US" b="1" dirty="0"/>
              <a:t>, set</a:t>
            </a:r>
          </a:p>
        </p:txBody>
      </p:sp>
    </p:spTree>
    <p:extLst>
      <p:ext uri="{BB962C8B-B14F-4D97-AF65-F5344CB8AC3E}">
        <p14:creationId xmlns:p14="http://schemas.microsoft.com/office/powerpoint/2010/main" val="351950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075764" y="282389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574" y="1919627"/>
            <a:ext cx="5680852" cy="1825379"/>
          </a:xfrm>
        </p:spPr>
        <p:txBody>
          <a:bodyPr/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Title : Introduction to Python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Duration : 2 hours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Modules : 4 modules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Practices : 4practices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Quizzes : 4 quizzes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Material : Video lectures, Code example, Slides</a:t>
            </a:r>
          </a:p>
          <a:p>
            <a:pPr algn="just"/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 Expression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BA0738-B587-F3B9-3296-F4570234A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00171"/>
              </p:ext>
            </p:extLst>
          </p:nvPr>
        </p:nvGraphicFramePr>
        <p:xfrm>
          <a:off x="6078071" y="1684124"/>
          <a:ext cx="2534240" cy="2830604"/>
        </p:xfrm>
        <a:graphic>
          <a:graphicData uri="http://schemas.openxmlformats.org/drawingml/2006/table">
            <a:tbl>
              <a:tblPr firstRow="1" bandRow="1">
                <a:tableStyleId>{6468088A-CA77-48D0-ABF6-1F3017DE1358}</a:tableStyleId>
              </a:tblPr>
              <a:tblGrid>
                <a:gridCol w="1015253">
                  <a:extLst>
                    <a:ext uri="{9D8B030D-6E8A-4147-A177-3AD203B41FA5}">
                      <a16:colId xmlns:a16="http://schemas.microsoft.com/office/drawing/2014/main" val="1471768374"/>
                    </a:ext>
                  </a:extLst>
                </a:gridCol>
                <a:gridCol w="1518987">
                  <a:extLst>
                    <a:ext uri="{9D8B030D-6E8A-4147-A177-3AD203B41FA5}">
                      <a16:colId xmlns:a16="http://schemas.microsoft.com/office/drawing/2014/main" val="3565834387"/>
                    </a:ext>
                  </a:extLst>
                </a:gridCol>
              </a:tblGrid>
              <a:tr h="4043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17186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64965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30954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54742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69205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364738"/>
                  </a:ext>
                </a:extLst>
              </a:tr>
              <a:tr h="40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45616"/>
                  </a:ext>
                </a:extLst>
              </a:tr>
            </a:tbl>
          </a:graphicData>
        </a:graphic>
      </p:graphicFrame>
      <p:sp>
        <p:nvSpPr>
          <p:cNvPr id="13" name="Google Shape;544;p39">
            <a:extLst>
              <a:ext uri="{FF2B5EF4-FFF2-40B4-BE49-F238E27FC236}">
                <a16:creationId xmlns:a16="http://schemas.microsoft.com/office/drawing/2014/main" id="{CBCB2745-93C6-AD59-5B68-01D7B696480B}"/>
              </a:ext>
            </a:extLst>
          </p:cNvPr>
          <p:cNvSpPr txBox="1">
            <a:spLocks/>
          </p:cNvSpPr>
          <p:nvPr/>
        </p:nvSpPr>
        <p:spPr>
          <a:xfrm>
            <a:off x="803463" y="1934756"/>
            <a:ext cx="5997388" cy="127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4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Symbols like +, -, *, and / to perform operations, such as addition or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128262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Conversions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0FD05E8-3D93-893A-AA44-999FCF9310F3}"/>
              </a:ext>
            </a:extLst>
          </p:cNvPr>
          <p:cNvSpPr txBox="1">
            <a:spLocks/>
          </p:cNvSpPr>
          <p:nvPr/>
        </p:nvSpPr>
        <p:spPr>
          <a:xfrm>
            <a:off x="723044" y="2050556"/>
            <a:ext cx="6202191" cy="162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pPr marL="139700" indent="0" algn="just">
              <a:buNone/>
            </a:pPr>
            <a:r>
              <a:rPr lang="en-US" b="1" dirty="0">
                <a:solidFill>
                  <a:schemeClr val="bg1"/>
                </a:solidFill>
              </a:rPr>
              <a:t>Type conversion is like translating between different languages. In a computer program, it's when you change one kind of data (like numbers or text) into another kind so the program can understand and work with it. It's a way to make sure things fit together when you're writing code.</a:t>
            </a:r>
          </a:p>
          <a:p>
            <a:pPr algn="just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26761-DDD8-7793-5FD3-3FAF3ACE9AB4}"/>
              </a:ext>
            </a:extLst>
          </p:cNvPr>
          <p:cNvSpPr txBox="1"/>
          <p:nvPr/>
        </p:nvSpPr>
        <p:spPr>
          <a:xfrm>
            <a:off x="1109382" y="3692422"/>
            <a:ext cx="46997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= 42</a:t>
            </a:r>
          </a:p>
          <a:p>
            <a:r>
              <a:rPr lang="en-US" dirty="0">
                <a:solidFill>
                  <a:srgbClr val="FF0000"/>
                </a:solidFill>
              </a:rPr>
              <a:t>text = str(number)  </a:t>
            </a:r>
            <a:r>
              <a:rPr lang="en-US" dirty="0">
                <a:solidFill>
                  <a:srgbClr val="002060"/>
                </a:solidFill>
              </a:rPr>
              <a:t># Converts the number to a string</a:t>
            </a:r>
          </a:p>
          <a:p>
            <a:r>
              <a:rPr lang="en-US" dirty="0">
                <a:solidFill>
                  <a:srgbClr val="FF0000"/>
                </a:solidFill>
              </a:rPr>
              <a:t>print(text)  </a:t>
            </a:r>
            <a:r>
              <a:rPr lang="en-US" dirty="0">
                <a:solidFill>
                  <a:srgbClr val="002060"/>
                </a:solidFill>
              </a:rPr>
              <a:t># Output: "42" (as a string)</a:t>
            </a:r>
          </a:p>
        </p:txBody>
      </p:sp>
    </p:spTree>
    <p:extLst>
      <p:ext uri="{BB962C8B-B14F-4D97-AF65-F5344CB8AC3E}">
        <p14:creationId xmlns:p14="http://schemas.microsoft.com/office/powerpoint/2010/main" val="47840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Function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0FD05E8-3D93-893A-AA44-999FCF9310F3}"/>
              </a:ext>
            </a:extLst>
          </p:cNvPr>
          <p:cNvSpPr txBox="1">
            <a:spLocks/>
          </p:cNvSpPr>
          <p:nvPr/>
        </p:nvSpPr>
        <p:spPr>
          <a:xfrm>
            <a:off x="723044" y="2635503"/>
            <a:ext cx="6202191" cy="162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pPr algn="just"/>
            <a:r>
              <a:rPr lang="en-US" b="1" dirty="0"/>
              <a:t>Here’s how it works</a:t>
            </a:r>
          </a:p>
          <a:p>
            <a:pPr lvl="1" algn="just"/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/>
              <a:t>= </a:t>
            </a:r>
            <a:r>
              <a:rPr lang="en-US" b="1" dirty="0">
                <a:solidFill>
                  <a:srgbClr val="00B050"/>
                </a:solidFill>
              </a:rPr>
              <a:t>input(“Who are you?”)</a:t>
            </a:r>
          </a:p>
          <a:p>
            <a:pPr lvl="1" algn="just"/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>
                <a:solidFill>
                  <a:srgbClr val="00B050"/>
                </a:solidFill>
              </a:rPr>
              <a:t>(“Hello”,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0C65E-155F-AD7E-552C-23DA692ACC74}"/>
              </a:ext>
            </a:extLst>
          </p:cNvPr>
          <p:cNvSpPr txBox="1"/>
          <p:nvPr/>
        </p:nvSpPr>
        <p:spPr>
          <a:xfrm>
            <a:off x="1109382" y="1944316"/>
            <a:ext cx="6733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Python, the input() function is used to collect data or information entered by a user through the keyboard.</a:t>
            </a:r>
          </a:p>
        </p:txBody>
      </p:sp>
    </p:spTree>
    <p:extLst>
      <p:ext uri="{BB962C8B-B14F-4D97-AF65-F5344CB8AC3E}">
        <p14:creationId xmlns:p14="http://schemas.microsoft.com/office/powerpoint/2010/main" val="160678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Converting User Input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EEBC8-FD86-BA6F-23C2-2C4772CDC5D3}"/>
              </a:ext>
            </a:extLst>
          </p:cNvPr>
          <p:cNvSpPr txBox="1"/>
          <p:nvPr/>
        </p:nvSpPr>
        <p:spPr>
          <a:xfrm>
            <a:off x="1109382" y="1944316"/>
            <a:ext cx="7113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read a number from the user, we must convert it form a string to a number using a type conversion function.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22CD986-A595-B183-8740-B471DCEA80A7}"/>
              </a:ext>
            </a:extLst>
          </p:cNvPr>
          <p:cNvSpPr txBox="1">
            <a:spLocks/>
          </p:cNvSpPr>
          <p:nvPr/>
        </p:nvSpPr>
        <p:spPr>
          <a:xfrm>
            <a:off x="1220585" y="2727728"/>
            <a:ext cx="6202191" cy="162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pPr algn="just"/>
            <a:r>
              <a:rPr lang="en-US" b="1" dirty="0"/>
              <a:t>Here’s how it works</a:t>
            </a:r>
          </a:p>
          <a:p>
            <a:pPr lvl="1" algn="just"/>
            <a:r>
              <a:rPr lang="en-US" b="1" dirty="0"/>
              <a:t>str_number= input(“enter number”)</a:t>
            </a:r>
          </a:p>
          <a:p>
            <a:pPr lvl="1" algn="just"/>
            <a:r>
              <a:rPr lang="en-US" b="1" dirty="0"/>
              <a:t>int_number = int(str_number)</a:t>
            </a:r>
          </a:p>
          <a:p>
            <a:pPr lvl="1" algn="just"/>
            <a:endParaRPr lang="en-US" b="1" dirty="0"/>
          </a:p>
          <a:p>
            <a:pPr lvl="1" algn="just"/>
            <a:endParaRPr lang="en-US" b="1" dirty="0"/>
          </a:p>
          <a:p>
            <a:pPr lvl="1" algn="just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749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/>
          <p:nvPr/>
        </p:nvSpPr>
        <p:spPr>
          <a:xfrm>
            <a:off x="964454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8"/>
          <p:cNvSpPr/>
          <p:nvPr/>
        </p:nvSpPr>
        <p:spPr>
          <a:xfrm>
            <a:off x="4775877" y="15872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8"/>
          <p:cNvSpPr/>
          <p:nvPr/>
        </p:nvSpPr>
        <p:spPr>
          <a:xfrm>
            <a:off x="4775877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38"/>
          <p:cNvSpPr/>
          <p:nvPr/>
        </p:nvSpPr>
        <p:spPr>
          <a:xfrm>
            <a:off x="964515" y="15916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- 3</a:t>
            </a:r>
            <a:endParaRPr i="1"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 idx="5"/>
          </p:nvPr>
        </p:nvSpPr>
        <p:spPr>
          <a:xfrm>
            <a:off x="934903" y="16943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title" idx="6"/>
          </p:nvPr>
        </p:nvSpPr>
        <p:spPr>
          <a:xfrm>
            <a:off x="934903" y="33949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 idx="7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title" idx="8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5" name="Google Shape;535;p38"/>
          <p:cNvSpPr txBox="1">
            <a:spLocks noGrp="1"/>
          </p:cNvSpPr>
          <p:nvPr>
            <p:ph type="subTitle" idx="9"/>
          </p:nvPr>
        </p:nvSpPr>
        <p:spPr>
          <a:xfrm>
            <a:off x="1877339" y="1744400"/>
            <a:ext cx="2593807" cy="629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Comparsion Operators</a:t>
            </a:r>
            <a:endParaRPr dirty="0"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3"/>
          </p:nvPr>
        </p:nvSpPr>
        <p:spPr>
          <a:xfrm>
            <a:off x="5666402" y="1753436"/>
            <a:ext cx="2950387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One-way Decisions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(if statement)</a:t>
            </a:r>
            <a:endParaRPr dirty="0"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14"/>
          </p:nvPr>
        </p:nvSpPr>
        <p:spPr>
          <a:xfrm>
            <a:off x="1723303" y="3215704"/>
            <a:ext cx="2819148" cy="863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Two-way Decisions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(if-else)</a:t>
            </a: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5"/>
          </p:nvPr>
        </p:nvSpPr>
        <p:spPr>
          <a:xfrm>
            <a:off x="5607364" y="2975165"/>
            <a:ext cx="2950387" cy="111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Multi-way (if-elif-else)and nested way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71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Operators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0C65E-155F-AD7E-552C-23DA692ACC74}"/>
              </a:ext>
            </a:extLst>
          </p:cNvPr>
          <p:cNvSpPr txBox="1"/>
          <p:nvPr/>
        </p:nvSpPr>
        <p:spPr>
          <a:xfrm>
            <a:off x="531689" y="2213257"/>
            <a:ext cx="475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Boolean expressions ask as question and produce a Yes or No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Boolean expressions using comparison operators evaluate to True / False or Yes / No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972AC3A-670A-64C7-F496-B43D11A91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09877"/>
              </p:ext>
            </p:extLst>
          </p:nvPr>
        </p:nvGraphicFramePr>
        <p:xfrm>
          <a:off x="5419165" y="1939318"/>
          <a:ext cx="3406589" cy="2595880"/>
        </p:xfrm>
        <a:graphic>
          <a:graphicData uri="http://schemas.openxmlformats.org/drawingml/2006/table">
            <a:tbl>
              <a:tblPr firstRow="1" bandRow="1">
                <a:tableStyleId>{6468088A-CA77-48D0-ABF6-1F3017DE1358}</a:tableStyleId>
              </a:tblPr>
              <a:tblGrid>
                <a:gridCol w="766482">
                  <a:extLst>
                    <a:ext uri="{9D8B030D-6E8A-4147-A177-3AD203B41FA5}">
                      <a16:colId xmlns:a16="http://schemas.microsoft.com/office/drawing/2014/main" val="2251367094"/>
                    </a:ext>
                  </a:extLst>
                </a:gridCol>
                <a:gridCol w="2640107">
                  <a:extLst>
                    <a:ext uri="{9D8B030D-6E8A-4147-A177-3AD203B41FA5}">
                      <a16:colId xmlns:a16="http://schemas.microsoft.com/office/drawing/2014/main" val="2036612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3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0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4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67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53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41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One-way Decisions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C045E-5200-C1B0-8D6F-5D3B1C626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"/>
          <a:stretch/>
        </p:blipFill>
        <p:spPr>
          <a:xfrm>
            <a:off x="603027" y="1734671"/>
            <a:ext cx="3968973" cy="2689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D63CCD-12D0-517E-1815-68E29B1C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32" y="1599442"/>
            <a:ext cx="2770272" cy="29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Decisions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E779F-F599-D2F7-78EC-049621B57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17" y="1905721"/>
            <a:ext cx="5015753" cy="26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5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Multi-way Decisions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5FD5B-BDF1-DC26-C747-EDA8052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1684124"/>
            <a:ext cx="5385547" cy="28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4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Nested-way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C9942-8179-FD09-7E54-1C080B8A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161" y="1980258"/>
            <a:ext cx="5210735" cy="27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075764" y="282389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Objective and Course outcome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32" y="1863968"/>
            <a:ext cx="5680852" cy="1825379"/>
          </a:xfrm>
        </p:spPr>
        <p:txBody>
          <a:bodyPr/>
          <a:lstStyle/>
          <a:p>
            <a:pPr algn="just"/>
            <a:r>
              <a:rPr lang="en-US" sz="1200" dirty="0"/>
              <a:t>Different between natural language and programming language</a:t>
            </a:r>
          </a:p>
          <a:p>
            <a:pPr algn="just"/>
            <a:r>
              <a:rPr lang="en-US" sz="1200" dirty="0"/>
              <a:t>Basic understanding of Python Programming language</a:t>
            </a:r>
          </a:p>
          <a:p>
            <a:pPr algn="just"/>
            <a:r>
              <a:rPr lang="en-US" sz="1200" dirty="0"/>
              <a:t>Hands-on Assignments and Quizzes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45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/>
          <p:nvPr/>
        </p:nvSpPr>
        <p:spPr>
          <a:xfrm>
            <a:off x="964454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8"/>
          <p:cNvSpPr/>
          <p:nvPr/>
        </p:nvSpPr>
        <p:spPr>
          <a:xfrm>
            <a:off x="4775877" y="15872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8"/>
          <p:cNvSpPr/>
          <p:nvPr/>
        </p:nvSpPr>
        <p:spPr>
          <a:xfrm>
            <a:off x="4775877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38"/>
          <p:cNvSpPr/>
          <p:nvPr/>
        </p:nvSpPr>
        <p:spPr>
          <a:xfrm>
            <a:off x="964515" y="15916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- 4</a:t>
            </a:r>
            <a:endParaRPr i="1"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 idx="5"/>
          </p:nvPr>
        </p:nvSpPr>
        <p:spPr>
          <a:xfrm>
            <a:off x="934903" y="16943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title" idx="6"/>
          </p:nvPr>
        </p:nvSpPr>
        <p:spPr>
          <a:xfrm>
            <a:off x="934903" y="33949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 idx="7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title" idx="8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5" name="Google Shape;535;p38"/>
          <p:cNvSpPr txBox="1">
            <a:spLocks noGrp="1"/>
          </p:cNvSpPr>
          <p:nvPr>
            <p:ph type="subTitle" idx="9"/>
          </p:nvPr>
        </p:nvSpPr>
        <p:spPr>
          <a:xfrm>
            <a:off x="1880857" y="1641822"/>
            <a:ext cx="2593807" cy="629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Loop</a:t>
            </a:r>
            <a:endParaRPr dirty="0"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3"/>
          </p:nvPr>
        </p:nvSpPr>
        <p:spPr>
          <a:xfrm>
            <a:off x="5666402" y="1753436"/>
            <a:ext cx="2950387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Infinite Loop</a:t>
            </a:r>
            <a:endParaRPr dirty="0"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14"/>
          </p:nvPr>
        </p:nvSpPr>
        <p:spPr>
          <a:xfrm>
            <a:off x="1768186" y="3220795"/>
            <a:ext cx="2819148" cy="863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Breaking out of the Loop</a:t>
            </a: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5"/>
          </p:nvPr>
        </p:nvSpPr>
        <p:spPr>
          <a:xfrm>
            <a:off x="5666402" y="2795267"/>
            <a:ext cx="2950387" cy="111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30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Loop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ABF11-E7DC-B583-C187-A3DDF30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86" y="1771105"/>
            <a:ext cx="5681383" cy="29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Infinte Loop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BDB22-DE39-6590-1130-A55E8020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18" y="1698091"/>
            <a:ext cx="5337952" cy="28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Breaking out of the Loop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C1BEA-DC9C-605F-714E-93921CB1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62" y="1684124"/>
            <a:ext cx="5169608" cy="28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Loop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BB86E-C765-D4EE-6C4A-F9C95BD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3" y="1764806"/>
            <a:ext cx="5031168" cy="27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8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075764" y="282389"/>
            <a:ext cx="6788076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Learning Modules</a:t>
            </a:r>
            <a:endParaRPr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764" y="1919627"/>
            <a:ext cx="3369015" cy="2342272"/>
          </a:xfrm>
        </p:spPr>
        <p:txBody>
          <a:bodyPr/>
          <a:lstStyle/>
          <a:p>
            <a:pPr algn="just"/>
            <a:r>
              <a:rPr lang="en-US" sz="1200" dirty="0"/>
              <a:t>What is Python?</a:t>
            </a:r>
          </a:p>
          <a:p>
            <a:pPr algn="just"/>
            <a:r>
              <a:rPr lang="en-US" sz="1200" dirty="0"/>
              <a:t>Installing Python</a:t>
            </a:r>
          </a:p>
          <a:p>
            <a:pPr algn="just"/>
            <a:r>
              <a:rPr lang="en-US" sz="1200" dirty="0"/>
              <a:t>Sublime text download </a:t>
            </a:r>
          </a:p>
          <a:p>
            <a:pPr algn="just"/>
            <a:r>
              <a:rPr lang="en-US" sz="1200" dirty="0"/>
              <a:t>Your First Python Program</a:t>
            </a:r>
          </a:p>
          <a:p>
            <a:pPr algn="just"/>
            <a:r>
              <a:rPr lang="en-US" sz="1200" dirty="0"/>
              <a:t>What is Variable</a:t>
            </a:r>
          </a:p>
          <a:p>
            <a:pPr algn="just"/>
            <a:r>
              <a:rPr lang="en-US" sz="1200" dirty="0"/>
              <a:t>Numeric Expression</a:t>
            </a:r>
          </a:p>
          <a:p>
            <a:pPr algn="just"/>
            <a:r>
              <a:rPr lang="en-US" sz="1200" dirty="0"/>
              <a:t>Type Conversions</a:t>
            </a:r>
          </a:p>
          <a:p>
            <a:r>
              <a:rPr lang="en-US" sz="1200" dirty="0"/>
              <a:t>Input Function and Converting User Input</a:t>
            </a:r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2E7F3B-3B51-FFD5-6683-E26622E50003}"/>
              </a:ext>
            </a:extLst>
          </p:cNvPr>
          <p:cNvSpPr txBox="1">
            <a:spLocks/>
          </p:cNvSpPr>
          <p:nvPr/>
        </p:nvSpPr>
        <p:spPr>
          <a:xfrm>
            <a:off x="4798142" y="1919627"/>
            <a:ext cx="3369015" cy="234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pPr algn="just"/>
            <a:r>
              <a:rPr lang="en-US" sz="1200" dirty="0"/>
              <a:t>Comparison Operators</a:t>
            </a:r>
          </a:p>
          <a:p>
            <a:pPr algn="just"/>
            <a:r>
              <a:rPr lang="en-US" sz="1200" dirty="0"/>
              <a:t>One-way Decisions(if)</a:t>
            </a:r>
          </a:p>
          <a:p>
            <a:pPr algn="just"/>
            <a:r>
              <a:rPr lang="en-US" sz="1200" dirty="0"/>
              <a:t>Two-way Decisions(if-else)</a:t>
            </a:r>
          </a:p>
          <a:p>
            <a:r>
              <a:rPr lang="en-US" sz="1200" dirty="0"/>
              <a:t>Multi-way Decisions(if-elif-else) and Nested way</a:t>
            </a:r>
          </a:p>
          <a:p>
            <a:pPr algn="just"/>
            <a:r>
              <a:rPr lang="en-US" sz="1200" dirty="0"/>
              <a:t>While Loop</a:t>
            </a:r>
          </a:p>
          <a:p>
            <a:pPr algn="just"/>
            <a:r>
              <a:rPr lang="en-US" sz="1200" dirty="0"/>
              <a:t>Infinite Loop</a:t>
            </a:r>
          </a:p>
          <a:p>
            <a:pPr algn="just"/>
            <a:r>
              <a:rPr lang="en-US" sz="1200" dirty="0"/>
              <a:t>Breaking out of the Loop</a:t>
            </a:r>
          </a:p>
          <a:p>
            <a:pPr algn="just"/>
            <a:r>
              <a:rPr lang="en-US" sz="1200" dirty="0"/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403546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ctrTitle"/>
          </p:nvPr>
        </p:nvSpPr>
        <p:spPr>
          <a:xfrm>
            <a:off x="598421" y="1166900"/>
            <a:ext cx="8545579" cy="22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 to Python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1"/>
          </p:nvPr>
        </p:nvSpPr>
        <p:spPr>
          <a:xfrm>
            <a:off x="598421" y="3738700"/>
            <a:ext cx="443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56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/>
          <p:nvPr/>
        </p:nvSpPr>
        <p:spPr>
          <a:xfrm>
            <a:off x="964454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8"/>
          <p:cNvSpPr/>
          <p:nvPr/>
        </p:nvSpPr>
        <p:spPr>
          <a:xfrm>
            <a:off x="4775877" y="15872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8"/>
          <p:cNvSpPr/>
          <p:nvPr/>
        </p:nvSpPr>
        <p:spPr>
          <a:xfrm>
            <a:off x="4775877" y="3287800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38"/>
          <p:cNvSpPr/>
          <p:nvPr/>
        </p:nvSpPr>
        <p:spPr>
          <a:xfrm>
            <a:off x="964515" y="1591675"/>
            <a:ext cx="729300" cy="72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- 1</a:t>
            </a:r>
            <a:endParaRPr i="1"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 idx="5"/>
          </p:nvPr>
        </p:nvSpPr>
        <p:spPr>
          <a:xfrm>
            <a:off x="934903" y="16943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title" idx="6"/>
          </p:nvPr>
        </p:nvSpPr>
        <p:spPr>
          <a:xfrm>
            <a:off x="934903" y="3394900"/>
            <a:ext cx="7884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 idx="7"/>
          </p:nvPr>
        </p:nvSpPr>
        <p:spPr>
          <a:xfrm>
            <a:off x="4746328" y="1689900"/>
            <a:ext cx="788400" cy="515100"/>
          </a:xfrm>
          <a:prstGeom prst="rect">
            <a:avLst/>
          </a:prstGeom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4" name="Google Shape;534;p38"/>
          <p:cNvSpPr txBox="1">
            <a:spLocks noGrp="1"/>
          </p:cNvSpPr>
          <p:nvPr>
            <p:ph type="title" idx="8"/>
          </p:nvPr>
        </p:nvSpPr>
        <p:spPr>
          <a:xfrm>
            <a:off x="4746328" y="3425200"/>
            <a:ext cx="78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5" name="Google Shape;535;p38"/>
          <p:cNvSpPr txBox="1">
            <a:spLocks noGrp="1"/>
          </p:cNvSpPr>
          <p:nvPr>
            <p:ph type="subTitle" idx="9"/>
          </p:nvPr>
        </p:nvSpPr>
        <p:spPr>
          <a:xfrm>
            <a:off x="1877340" y="17444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Python?</a:t>
            </a:r>
            <a:endParaRPr dirty="0"/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13"/>
          </p:nvPr>
        </p:nvSpPr>
        <p:spPr>
          <a:xfrm>
            <a:off x="5666403" y="1753436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</a:t>
            </a:r>
            <a:endParaRPr dirty="0"/>
          </a:p>
        </p:txBody>
      </p:sp>
      <p:sp>
        <p:nvSpPr>
          <p:cNvPr id="537" name="Google Shape;537;p38"/>
          <p:cNvSpPr txBox="1">
            <a:spLocks noGrp="1"/>
          </p:cNvSpPr>
          <p:nvPr>
            <p:ph type="subTitle" idx="14"/>
          </p:nvPr>
        </p:nvSpPr>
        <p:spPr>
          <a:xfrm>
            <a:off x="1866272" y="36676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Sublime Text Download</a:t>
            </a: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5"/>
          </p:nvPr>
        </p:nvSpPr>
        <p:spPr>
          <a:xfrm>
            <a:off x="5707246" y="3667600"/>
            <a:ext cx="24723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First Python Program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Python?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689" y="2050556"/>
            <a:ext cx="6393546" cy="2373405"/>
          </a:xfrm>
        </p:spPr>
        <p:txBody>
          <a:bodyPr/>
          <a:lstStyle/>
          <a:p>
            <a:pPr algn="just"/>
            <a:r>
              <a:rPr lang="en-US" b="1" dirty="0"/>
              <a:t>Python is Programming Language</a:t>
            </a:r>
          </a:p>
          <a:p>
            <a:pPr algn="just"/>
            <a:r>
              <a:rPr lang="en-US" b="1" dirty="0"/>
              <a:t>Python is a language that computer understand.</a:t>
            </a:r>
          </a:p>
          <a:p>
            <a:pPr algn="just"/>
            <a:r>
              <a:rPr lang="en-US" b="1" dirty="0"/>
              <a:t>It's like teaching your computer to do things by giving it simple, human-like instructions.</a:t>
            </a:r>
          </a:p>
          <a:p>
            <a:pPr algn="just"/>
            <a:r>
              <a:rPr lang="en-US" b="1" dirty="0"/>
              <a:t>You can use it to make games, websites, and lots of other cool stuff.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410136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150000"/>
            <a:ext cx="4322400" cy="5125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Google Shape;544;p39">
            <a:extLst>
              <a:ext uri="{FF2B5EF4-FFF2-40B4-BE49-F238E27FC236}">
                <a16:creationId xmlns:a16="http://schemas.microsoft.com/office/drawing/2014/main" id="{F2AB67A7-2655-67B7-A5E4-1CB43C6C9DC8}"/>
              </a:ext>
            </a:extLst>
          </p:cNvPr>
          <p:cNvSpPr txBox="1">
            <a:spLocks/>
          </p:cNvSpPr>
          <p:nvPr/>
        </p:nvSpPr>
        <p:spPr>
          <a:xfrm>
            <a:off x="1109382" y="1934756"/>
            <a:ext cx="5997388" cy="127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4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Medium"/>
              <a:buNone/>
              <a:defRPr sz="30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r>
              <a:rPr lang="en-US" sz="1800" dirty="0"/>
              <a:t>Go to the official Python website </a:t>
            </a:r>
          </a:p>
          <a:p>
            <a:br>
              <a:rPr lang="en-US" sz="1800" dirty="0"/>
            </a:br>
            <a:r>
              <a:rPr lang="en-US" sz="1800" dirty="0"/>
              <a:t>www.python.org</a:t>
            </a:r>
          </a:p>
        </p:txBody>
      </p:sp>
    </p:spTree>
    <p:extLst>
      <p:ext uri="{BB962C8B-B14F-4D97-AF65-F5344CB8AC3E}">
        <p14:creationId xmlns:p14="http://schemas.microsoft.com/office/powerpoint/2010/main" val="125542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>
            <a:spLocks noGrp="1"/>
          </p:cNvSpPr>
          <p:nvPr>
            <p:ph type="title"/>
          </p:nvPr>
        </p:nvSpPr>
        <p:spPr>
          <a:xfrm>
            <a:off x="1109382" y="-96015"/>
            <a:ext cx="5997388" cy="127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Go to Python website </a:t>
            </a:r>
            <a:endParaRPr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15A-8287-14B0-80AF-C00CA4B1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150000"/>
            <a:ext cx="4322400" cy="5125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12BBBB0-7512-56CD-899E-983F74B4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2" y="1379324"/>
            <a:ext cx="5732283" cy="32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7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er Service Training Course by Slidesgo">
  <a:themeElements>
    <a:clrScheme name="Simple Light">
      <a:dk1>
        <a:srgbClr val="F5F9FF"/>
      </a:dk1>
      <a:lt1>
        <a:srgbClr val="2E495A"/>
      </a:lt1>
      <a:dk2>
        <a:srgbClr val="DFECFF"/>
      </a:dk2>
      <a:lt2>
        <a:srgbClr val="516D7F"/>
      </a:lt2>
      <a:accent1>
        <a:srgbClr val="79B5AA"/>
      </a:accent1>
      <a:accent2>
        <a:srgbClr val="AFE2D8"/>
      </a:accent2>
      <a:accent3>
        <a:srgbClr val="524562"/>
      </a:accent3>
      <a:accent4>
        <a:srgbClr val="B887D8"/>
      </a:accent4>
      <a:accent5>
        <a:srgbClr val="FFF48F"/>
      </a:accent5>
      <a:accent6>
        <a:srgbClr val="FFFFFF"/>
      </a:accent6>
      <a:hlink>
        <a:srgbClr val="2E49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1081</TotalTime>
  <Words>796</Words>
  <Application>Microsoft Office PowerPoint</Application>
  <PresentationFormat>On-screen Show (16:9)</PresentationFormat>
  <Paragraphs>194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Customer Service Training Course by Slidesgo</vt:lpstr>
      <vt:lpstr>Introduction to Python</vt:lpstr>
      <vt:lpstr>Course Overview</vt:lpstr>
      <vt:lpstr>Learning Objective and Course outcome</vt:lpstr>
      <vt:lpstr>Learning Modules</vt:lpstr>
      <vt:lpstr>Introduction to Python</vt:lpstr>
      <vt:lpstr>Module - 1</vt:lpstr>
      <vt:lpstr>What is Python?</vt:lpstr>
      <vt:lpstr>Installing Python</vt:lpstr>
      <vt:lpstr>Go to Python website </vt:lpstr>
      <vt:lpstr>Download latest version of Python </vt:lpstr>
      <vt:lpstr>Installing latest version of Python </vt:lpstr>
      <vt:lpstr>Installation complete</vt:lpstr>
      <vt:lpstr>Module - 1</vt:lpstr>
      <vt:lpstr>Download Sublime Text</vt:lpstr>
      <vt:lpstr>Your first python Program</vt:lpstr>
      <vt:lpstr>Module - 2</vt:lpstr>
      <vt:lpstr>Variables</vt:lpstr>
      <vt:lpstr>Reserved words to avoid when giving a variable name</vt:lpstr>
      <vt:lpstr>Data types </vt:lpstr>
      <vt:lpstr>Numeric Expression</vt:lpstr>
      <vt:lpstr>Type Conversions</vt:lpstr>
      <vt:lpstr>Input Function</vt:lpstr>
      <vt:lpstr>Converting User Input</vt:lpstr>
      <vt:lpstr>Module - 3</vt:lpstr>
      <vt:lpstr>Comparison Operators</vt:lpstr>
      <vt:lpstr>One-way Decisions</vt:lpstr>
      <vt:lpstr>Two-way Decisions</vt:lpstr>
      <vt:lpstr>Multi-way Decisions</vt:lpstr>
      <vt:lpstr>Nested-way</vt:lpstr>
      <vt:lpstr>Module - 4</vt:lpstr>
      <vt:lpstr>While Loop</vt:lpstr>
      <vt:lpstr>An Infinte Loop</vt:lpstr>
      <vt:lpstr>Breaking out of the Loop</vt:lpstr>
      <vt:lpstr>For Loop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Taaj Allen</dc:creator>
  <cp:lastModifiedBy>Htet Arkar Lin Naing</cp:lastModifiedBy>
  <cp:revision>16</cp:revision>
  <dcterms:modified xsi:type="dcterms:W3CDTF">2023-10-23T22:27:22Z</dcterms:modified>
</cp:coreProperties>
</file>